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301" r:id="rId2"/>
    <p:sldId id="496" r:id="rId3"/>
    <p:sldId id="576" r:id="rId4"/>
    <p:sldId id="577" r:id="rId5"/>
    <p:sldId id="578" r:id="rId6"/>
    <p:sldId id="579" r:id="rId7"/>
    <p:sldId id="537" r:id="rId8"/>
    <p:sldId id="538" r:id="rId9"/>
    <p:sldId id="580" r:id="rId10"/>
    <p:sldId id="581" r:id="rId11"/>
    <p:sldId id="582" r:id="rId12"/>
    <p:sldId id="539" r:id="rId13"/>
    <p:sldId id="556" r:id="rId14"/>
    <p:sldId id="583" r:id="rId15"/>
    <p:sldId id="562" r:id="rId16"/>
    <p:sldId id="486"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3F8"/>
    <a:srgbClr val="1F0ABC"/>
    <a:srgbClr val="FDDFFC"/>
    <a:srgbClr val="FAD9C2"/>
    <a:srgbClr val="DFDBFD"/>
    <a:srgbClr val="E9BDFF"/>
    <a:srgbClr val="DBB2CB"/>
    <a:srgbClr val="17A810"/>
    <a:srgbClr val="3A1953"/>
    <a:srgbClr val="9F79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78" d="100"/>
          <a:sy n="78" d="100"/>
        </p:scale>
        <p:origin x="802"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n Võ" userId="e0de574612cad4ee" providerId="LiveId" clId="{3856290F-647D-435F-AF29-39DB5DB5CFD2}"/>
    <pc:docChg chg="delSld">
      <pc:chgData name="Tuyến Võ" userId="e0de574612cad4ee" providerId="LiveId" clId="{3856290F-647D-435F-AF29-39DB5DB5CFD2}" dt="2024-10-14T15:04:22.072" v="36" actId="47"/>
      <pc:docMkLst>
        <pc:docMk/>
      </pc:docMkLst>
      <pc:sldChg chg="del">
        <pc:chgData name="Tuyến Võ" userId="e0de574612cad4ee" providerId="LiveId" clId="{3856290F-647D-435F-AF29-39DB5DB5CFD2}" dt="2024-10-14T15:04:08.132" v="9" actId="47"/>
        <pc:sldMkLst>
          <pc:docMk/>
          <pc:sldMk cId="2543341266" sldId="437"/>
        </pc:sldMkLst>
      </pc:sldChg>
      <pc:sldChg chg="del">
        <pc:chgData name="Tuyến Võ" userId="e0de574612cad4ee" providerId="LiveId" clId="{3856290F-647D-435F-AF29-39DB5DB5CFD2}" dt="2024-10-14T15:04:22.072" v="36" actId="47"/>
        <pc:sldMkLst>
          <pc:docMk/>
          <pc:sldMk cId="820041436" sldId="463"/>
        </pc:sldMkLst>
      </pc:sldChg>
      <pc:sldChg chg="del">
        <pc:chgData name="Tuyến Võ" userId="e0de574612cad4ee" providerId="LiveId" clId="{3856290F-647D-435F-AF29-39DB5DB5CFD2}" dt="2024-10-14T15:04:06.525" v="1" actId="47"/>
        <pc:sldMkLst>
          <pc:docMk/>
          <pc:sldMk cId="304247303" sldId="473"/>
        </pc:sldMkLst>
      </pc:sldChg>
      <pc:sldChg chg="del">
        <pc:chgData name="Tuyến Võ" userId="e0de574612cad4ee" providerId="LiveId" clId="{3856290F-647D-435F-AF29-39DB5DB5CFD2}" dt="2024-10-14T15:04:07.755" v="7" actId="47"/>
        <pc:sldMkLst>
          <pc:docMk/>
          <pc:sldMk cId="1837574947" sldId="474"/>
        </pc:sldMkLst>
      </pc:sldChg>
      <pc:sldChg chg="del">
        <pc:chgData name="Tuyến Võ" userId="e0de574612cad4ee" providerId="LiveId" clId="{3856290F-647D-435F-AF29-39DB5DB5CFD2}" dt="2024-10-14T15:04:06.057" v="0" actId="47"/>
        <pc:sldMkLst>
          <pc:docMk/>
          <pc:sldMk cId="3028638473" sldId="480"/>
        </pc:sldMkLst>
      </pc:sldChg>
      <pc:sldChg chg="del">
        <pc:chgData name="Tuyến Võ" userId="e0de574612cad4ee" providerId="LiveId" clId="{3856290F-647D-435F-AF29-39DB5DB5CFD2}" dt="2024-10-14T15:04:12.283" v="26" actId="47"/>
        <pc:sldMkLst>
          <pc:docMk/>
          <pc:sldMk cId="2218251068" sldId="484"/>
        </pc:sldMkLst>
      </pc:sldChg>
      <pc:sldChg chg="del">
        <pc:chgData name="Tuyến Võ" userId="e0de574612cad4ee" providerId="LiveId" clId="{3856290F-647D-435F-AF29-39DB5DB5CFD2}" dt="2024-10-14T15:04:06.819" v="2" actId="47"/>
        <pc:sldMkLst>
          <pc:docMk/>
          <pc:sldMk cId="349881325" sldId="497"/>
        </pc:sldMkLst>
      </pc:sldChg>
      <pc:sldChg chg="del">
        <pc:chgData name="Tuyến Võ" userId="e0de574612cad4ee" providerId="LiveId" clId="{3856290F-647D-435F-AF29-39DB5DB5CFD2}" dt="2024-10-14T15:04:13.576" v="31" actId="47"/>
        <pc:sldMkLst>
          <pc:docMk/>
          <pc:sldMk cId="541546596" sldId="499"/>
        </pc:sldMkLst>
      </pc:sldChg>
      <pc:sldChg chg="del">
        <pc:chgData name="Tuyến Võ" userId="e0de574612cad4ee" providerId="LiveId" clId="{3856290F-647D-435F-AF29-39DB5DB5CFD2}" dt="2024-10-14T15:04:10.302" v="18" actId="47"/>
        <pc:sldMkLst>
          <pc:docMk/>
          <pc:sldMk cId="3346988418" sldId="500"/>
        </pc:sldMkLst>
      </pc:sldChg>
      <pc:sldChg chg="del">
        <pc:chgData name="Tuyến Võ" userId="e0de574612cad4ee" providerId="LiveId" clId="{3856290F-647D-435F-AF29-39DB5DB5CFD2}" dt="2024-10-14T15:04:07.584" v="6" actId="47"/>
        <pc:sldMkLst>
          <pc:docMk/>
          <pc:sldMk cId="1886789721" sldId="522"/>
        </pc:sldMkLst>
      </pc:sldChg>
      <pc:sldChg chg="del">
        <pc:chgData name="Tuyến Võ" userId="e0de574612cad4ee" providerId="LiveId" clId="{3856290F-647D-435F-AF29-39DB5DB5CFD2}" dt="2024-10-14T15:04:07.024" v="3" actId="47"/>
        <pc:sldMkLst>
          <pc:docMk/>
          <pc:sldMk cId="2055115861" sldId="523"/>
        </pc:sldMkLst>
      </pc:sldChg>
      <pc:sldChg chg="del">
        <pc:chgData name="Tuyến Võ" userId="e0de574612cad4ee" providerId="LiveId" clId="{3856290F-647D-435F-AF29-39DB5DB5CFD2}" dt="2024-10-14T15:04:07.903" v="8" actId="47"/>
        <pc:sldMkLst>
          <pc:docMk/>
          <pc:sldMk cId="2023184294" sldId="524"/>
        </pc:sldMkLst>
      </pc:sldChg>
      <pc:sldChg chg="del">
        <pc:chgData name="Tuyến Võ" userId="e0de574612cad4ee" providerId="LiveId" clId="{3856290F-647D-435F-AF29-39DB5DB5CFD2}" dt="2024-10-14T15:04:08.668" v="12" actId="47"/>
        <pc:sldMkLst>
          <pc:docMk/>
          <pc:sldMk cId="4135437744" sldId="525"/>
        </pc:sldMkLst>
      </pc:sldChg>
      <pc:sldChg chg="del">
        <pc:chgData name="Tuyến Võ" userId="e0de574612cad4ee" providerId="LiveId" clId="{3856290F-647D-435F-AF29-39DB5DB5CFD2}" dt="2024-10-14T15:04:08.292" v="10" actId="47"/>
        <pc:sldMkLst>
          <pc:docMk/>
          <pc:sldMk cId="2340881679" sldId="526"/>
        </pc:sldMkLst>
      </pc:sldChg>
      <pc:sldChg chg="del">
        <pc:chgData name="Tuyến Võ" userId="e0de574612cad4ee" providerId="LiveId" clId="{3856290F-647D-435F-AF29-39DB5DB5CFD2}" dt="2024-10-14T15:04:08.470" v="11" actId="47"/>
        <pc:sldMkLst>
          <pc:docMk/>
          <pc:sldMk cId="3433148178" sldId="528"/>
        </pc:sldMkLst>
      </pc:sldChg>
      <pc:sldChg chg="del">
        <pc:chgData name="Tuyến Võ" userId="e0de574612cad4ee" providerId="LiveId" clId="{3856290F-647D-435F-AF29-39DB5DB5CFD2}" dt="2024-10-14T15:04:08.871" v="13" actId="47"/>
        <pc:sldMkLst>
          <pc:docMk/>
          <pc:sldMk cId="2719177469" sldId="529"/>
        </pc:sldMkLst>
      </pc:sldChg>
      <pc:sldChg chg="del">
        <pc:chgData name="Tuyến Võ" userId="e0de574612cad4ee" providerId="LiveId" clId="{3856290F-647D-435F-AF29-39DB5DB5CFD2}" dt="2024-10-14T15:04:09.429" v="15" actId="47"/>
        <pc:sldMkLst>
          <pc:docMk/>
          <pc:sldMk cId="1086141988" sldId="530"/>
        </pc:sldMkLst>
      </pc:sldChg>
      <pc:sldChg chg="del">
        <pc:chgData name="Tuyến Võ" userId="e0de574612cad4ee" providerId="LiveId" clId="{3856290F-647D-435F-AF29-39DB5DB5CFD2}" dt="2024-10-14T15:04:09.059" v="14" actId="47"/>
        <pc:sldMkLst>
          <pc:docMk/>
          <pc:sldMk cId="4152462429" sldId="531"/>
        </pc:sldMkLst>
      </pc:sldChg>
      <pc:sldChg chg="del">
        <pc:chgData name="Tuyến Võ" userId="e0de574612cad4ee" providerId="LiveId" clId="{3856290F-647D-435F-AF29-39DB5DB5CFD2}" dt="2024-10-14T15:04:10.504" v="19" actId="47"/>
        <pc:sldMkLst>
          <pc:docMk/>
          <pc:sldMk cId="4123982293" sldId="532"/>
        </pc:sldMkLst>
      </pc:sldChg>
      <pc:sldChg chg="del">
        <pc:chgData name="Tuyến Võ" userId="e0de574612cad4ee" providerId="LiveId" clId="{3856290F-647D-435F-AF29-39DB5DB5CFD2}" dt="2024-10-14T15:04:09.674" v="16" actId="47"/>
        <pc:sldMkLst>
          <pc:docMk/>
          <pc:sldMk cId="3926442898" sldId="535"/>
        </pc:sldMkLst>
      </pc:sldChg>
      <pc:sldChg chg="del">
        <pc:chgData name="Tuyến Võ" userId="e0de574612cad4ee" providerId="LiveId" clId="{3856290F-647D-435F-AF29-39DB5DB5CFD2}" dt="2024-10-14T15:04:11.064" v="22" actId="47"/>
        <pc:sldMkLst>
          <pc:docMk/>
          <pc:sldMk cId="863214381" sldId="536"/>
        </pc:sldMkLst>
      </pc:sldChg>
      <pc:sldChg chg="del">
        <pc:chgData name="Tuyến Võ" userId="e0de574612cad4ee" providerId="LiveId" clId="{3856290F-647D-435F-AF29-39DB5DB5CFD2}" dt="2024-10-14T15:04:11.840" v="25" actId="47"/>
        <pc:sldMkLst>
          <pc:docMk/>
          <pc:sldMk cId="3081740749" sldId="545"/>
        </pc:sldMkLst>
      </pc:sldChg>
      <pc:sldChg chg="del">
        <pc:chgData name="Tuyến Võ" userId="e0de574612cad4ee" providerId="LiveId" clId="{3856290F-647D-435F-AF29-39DB5DB5CFD2}" dt="2024-10-14T15:04:10.110" v="17" actId="47"/>
        <pc:sldMkLst>
          <pc:docMk/>
          <pc:sldMk cId="3806127698" sldId="546"/>
        </pc:sldMkLst>
      </pc:sldChg>
      <pc:sldChg chg="del">
        <pc:chgData name="Tuyến Võ" userId="e0de574612cad4ee" providerId="LiveId" clId="{3856290F-647D-435F-AF29-39DB5DB5CFD2}" dt="2024-10-14T15:04:13.837" v="32" actId="47"/>
        <pc:sldMkLst>
          <pc:docMk/>
          <pc:sldMk cId="1203920367" sldId="552"/>
        </pc:sldMkLst>
      </pc:sldChg>
      <pc:sldChg chg="del">
        <pc:chgData name="Tuyến Võ" userId="e0de574612cad4ee" providerId="LiveId" clId="{3856290F-647D-435F-AF29-39DB5DB5CFD2}" dt="2024-10-14T15:04:10.677" v="20" actId="47"/>
        <pc:sldMkLst>
          <pc:docMk/>
          <pc:sldMk cId="93545466" sldId="555"/>
        </pc:sldMkLst>
      </pc:sldChg>
      <pc:sldChg chg="del">
        <pc:chgData name="Tuyến Võ" userId="e0de574612cad4ee" providerId="LiveId" clId="{3856290F-647D-435F-AF29-39DB5DB5CFD2}" dt="2024-10-14T15:04:11.267" v="23" actId="47"/>
        <pc:sldMkLst>
          <pc:docMk/>
          <pc:sldMk cId="1484976915" sldId="557"/>
        </pc:sldMkLst>
      </pc:sldChg>
      <pc:sldChg chg="del">
        <pc:chgData name="Tuyến Võ" userId="e0de574612cad4ee" providerId="LiveId" clId="{3856290F-647D-435F-AF29-39DB5DB5CFD2}" dt="2024-10-14T15:04:07.218" v="4" actId="47"/>
        <pc:sldMkLst>
          <pc:docMk/>
          <pc:sldMk cId="1697019014" sldId="563"/>
        </pc:sldMkLst>
      </pc:sldChg>
      <pc:sldChg chg="del">
        <pc:chgData name="Tuyến Võ" userId="e0de574612cad4ee" providerId="LiveId" clId="{3856290F-647D-435F-AF29-39DB5DB5CFD2}" dt="2024-10-14T15:04:07.402" v="5" actId="47"/>
        <pc:sldMkLst>
          <pc:docMk/>
          <pc:sldMk cId="4155067161" sldId="564"/>
        </pc:sldMkLst>
      </pc:sldChg>
      <pc:sldChg chg="del">
        <pc:chgData name="Tuyến Võ" userId="e0de574612cad4ee" providerId="LiveId" clId="{3856290F-647D-435F-AF29-39DB5DB5CFD2}" dt="2024-10-14T15:04:10.858" v="21" actId="47"/>
        <pc:sldMkLst>
          <pc:docMk/>
          <pc:sldMk cId="3755518922" sldId="567"/>
        </pc:sldMkLst>
      </pc:sldChg>
      <pc:sldChg chg="del">
        <pc:chgData name="Tuyến Võ" userId="e0de574612cad4ee" providerId="LiveId" clId="{3856290F-647D-435F-AF29-39DB5DB5CFD2}" dt="2024-10-14T15:04:11.548" v="24" actId="47"/>
        <pc:sldMkLst>
          <pc:docMk/>
          <pc:sldMk cId="3471196370" sldId="568"/>
        </pc:sldMkLst>
      </pc:sldChg>
      <pc:sldChg chg="del">
        <pc:chgData name="Tuyến Võ" userId="e0de574612cad4ee" providerId="LiveId" clId="{3856290F-647D-435F-AF29-39DB5DB5CFD2}" dt="2024-10-14T15:04:12.507" v="27" actId="47"/>
        <pc:sldMkLst>
          <pc:docMk/>
          <pc:sldMk cId="4244532279" sldId="569"/>
        </pc:sldMkLst>
      </pc:sldChg>
      <pc:sldChg chg="del">
        <pc:chgData name="Tuyến Võ" userId="e0de574612cad4ee" providerId="LiveId" clId="{3856290F-647D-435F-AF29-39DB5DB5CFD2}" dt="2024-10-14T15:04:13.056" v="29" actId="47"/>
        <pc:sldMkLst>
          <pc:docMk/>
          <pc:sldMk cId="3805815070" sldId="570"/>
        </pc:sldMkLst>
      </pc:sldChg>
      <pc:sldChg chg="del">
        <pc:chgData name="Tuyến Võ" userId="e0de574612cad4ee" providerId="LiveId" clId="{3856290F-647D-435F-AF29-39DB5DB5CFD2}" dt="2024-10-14T15:04:12.794" v="28" actId="47"/>
        <pc:sldMkLst>
          <pc:docMk/>
          <pc:sldMk cId="1022941972" sldId="571"/>
        </pc:sldMkLst>
      </pc:sldChg>
      <pc:sldChg chg="del">
        <pc:chgData name="Tuyến Võ" userId="e0de574612cad4ee" providerId="LiveId" clId="{3856290F-647D-435F-AF29-39DB5DB5CFD2}" dt="2024-10-14T15:04:13.305" v="30" actId="47"/>
        <pc:sldMkLst>
          <pc:docMk/>
          <pc:sldMk cId="2329440828" sldId="572"/>
        </pc:sldMkLst>
      </pc:sldChg>
      <pc:sldChg chg="del">
        <pc:chgData name="Tuyến Võ" userId="e0de574612cad4ee" providerId="LiveId" clId="{3856290F-647D-435F-AF29-39DB5DB5CFD2}" dt="2024-10-14T15:04:14.294" v="33" actId="47"/>
        <pc:sldMkLst>
          <pc:docMk/>
          <pc:sldMk cId="2028429720" sldId="573"/>
        </pc:sldMkLst>
      </pc:sldChg>
      <pc:sldChg chg="del">
        <pc:chgData name="Tuyến Võ" userId="e0de574612cad4ee" providerId="LiveId" clId="{3856290F-647D-435F-AF29-39DB5DB5CFD2}" dt="2024-10-14T15:04:15.050" v="35" actId="47"/>
        <pc:sldMkLst>
          <pc:docMk/>
          <pc:sldMk cId="3779664753" sldId="574"/>
        </pc:sldMkLst>
      </pc:sldChg>
      <pc:sldChg chg="del">
        <pc:chgData name="Tuyến Võ" userId="e0de574612cad4ee" providerId="LiveId" clId="{3856290F-647D-435F-AF29-39DB5DB5CFD2}" dt="2024-10-14T15:04:14.619" v="34" actId="47"/>
        <pc:sldMkLst>
          <pc:docMk/>
          <pc:sldMk cId="1775993289" sldId="5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6059450" y="836214"/>
            <a:ext cx="3733714" cy="1015663"/>
          </a:xfrm>
          <a:prstGeom prst="rect">
            <a:avLst/>
          </a:prstGeom>
          <a:noFill/>
        </p:spPr>
        <p:txBody>
          <a:bodyPr wrap="none" lIns="91440" tIns="45720" rIns="91440" bIns="45720">
            <a:spAutoFit/>
            <a:scene3d>
              <a:camera prst="perspectiveRelaxedModerately"/>
              <a:lightRig rig="threePt" dir="t"/>
            </a:scene3d>
          </a:bodyPr>
          <a:lstStyle/>
          <a:p>
            <a:pPr algn="ctr"/>
            <a:r>
              <a:rPr lang="en-US" sz="6000" b="1">
                <a:ln w="18000">
                  <a:solidFill>
                    <a:schemeClr val="accent2">
                      <a:satMod val="140000"/>
                    </a:schemeClr>
                  </a:solidFill>
                  <a:prstDash val="solid"/>
                  <a:miter lim="800000"/>
                </a:ln>
                <a:solidFill>
                  <a:srgbClr val="1F0ABC"/>
                </a:solidFill>
                <a:effectLst>
                  <a:outerShdw blurRad="25500" dist="23000" dir="7020000" algn="tl">
                    <a:srgbClr val="000000">
                      <a:alpha val="50000"/>
                    </a:srgbClr>
                  </a:outerShdw>
                </a:effectLst>
                <a:latin typeface="Times New Roman" pitchFamily="18" charset="0"/>
                <a:cs typeface="Times New Roman" pitchFamily="18" charset="0"/>
              </a:rPr>
              <a:t>CHỦ ĐỀ 2</a:t>
            </a:r>
          </a:p>
        </p:txBody>
      </p:sp>
      <p:sp>
        <p:nvSpPr>
          <p:cNvPr id="2" name="Rectangle 1"/>
          <p:cNvSpPr/>
          <p:nvPr/>
        </p:nvSpPr>
        <p:spPr>
          <a:xfrm>
            <a:off x="4503761" y="1984698"/>
            <a:ext cx="7519917" cy="1938992"/>
          </a:xfrm>
          <a:prstGeom prst="rect">
            <a:avLst/>
          </a:prstGeom>
          <a:noFill/>
          <a:scene3d>
            <a:camera prst="orthographicFront"/>
            <a:lightRig rig="threePt" dir="t"/>
          </a:scene3d>
          <a:sp3d>
            <a:bevelT w="152400" h="50800" prst="softRound"/>
          </a:sp3d>
        </p:spPr>
        <p:txBody>
          <a:bodyPr wrap="square" lIns="91440" tIns="45720" rIns="91440" bIns="45720">
            <a:spAutoFit/>
          </a:bodyPr>
          <a:lstStyle/>
          <a:p>
            <a:pPr algn="ctr"/>
            <a:r>
              <a:rPr lang="en-US" sz="60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TỰ TIN VÀ THÍCH ỨNG </a:t>
            </a:r>
          </a:p>
          <a:p>
            <a:pPr algn="ctr"/>
            <a:r>
              <a:rPr lang="en-US" sz="60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VỚI SỰ THAY ĐỔI</a:t>
            </a:r>
          </a:p>
        </p:txBody>
      </p:sp>
    </p:spTree>
    <p:extLst>
      <p:ext uri="{BB962C8B-B14F-4D97-AF65-F5344CB8AC3E}">
        <p14:creationId xmlns:p14="http://schemas.microsoft.com/office/powerpoint/2010/main" val="1476753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sp>
        <p:nvSpPr>
          <p:cNvPr id="7" name="Rectangle 6"/>
          <p:cNvSpPr/>
          <p:nvPr/>
        </p:nvSpPr>
        <p:spPr>
          <a:xfrm>
            <a:off x="655037" y="3098043"/>
            <a:ext cx="11300399" cy="360300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just">
              <a:lnSpc>
                <a:spcPct val="120000"/>
              </a:lnSpc>
              <a:buFont typeface="Wingdings" pitchFamily="2" charset="2"/>
              <a:buChar char="Ø"/>
            </a:pPr>
            <a:r>
              <a:rPr lang="vi-VN" sz="2400" b="1">
                <a:solidFill>
                  <a:srgbClr val="002060"/>
                </a:solidFill>
                <a:latin typeface="Times New Roman" pitchFamily="18" charset="0"/>
                <a:cs typeface="Times New Roman" pitchFamily="18" charset="0"/>
              </a:rPr>
              <a:t>Bố mẹ thường lo lắng nên hay quan tâm, sự quan tâm quá mức đôi lúc làm cho người khác khó chịu. Nhưng cách ứng xử của con cái cần đúng mực, cần giải thích hay chia sẻ các vấn đề đang vướng mắc với bố mẹ. Hai bên cần có sự trao đổi, lắng nghe lẫn nhau. </a:t>
            </a:r>
            <a:endParaRPr lang="en-US" sz="2400" b="1">
              <a:solidFill>
                <a:srgbClr val="002060"/>
              </a:solidFill>
              <a:latin typeface="Times New Roman" pitchFamily="18" charset="0"/>
              <a:cs typeface="Times New Roman" pitchFamily="18" charset="0"/>
            </a:endParaRPr>
          </a:p>
          <a:p>
            <a:pPr marL="342900" indent="-342900" algn="just">
              <a:lnSpc>
                <a:spcPct val="120000"/>
              </a:lnSpc>
              <a:buFont typeface="Wingdings" pitchFamily="2" charset="2"/>
              <a:buChar char="Ø"/>
            </a:pPr>
            <a:r>
              <a:rPr lang="vi-VN" sz="2400" b="1">
                <a:solidFill>
                  <a:srgbClr val="002060"/>
                </a:solidFill>
                <a:latin typeface="Times New Roman" pitchFamily="18" charset="0"/>
                <a:cs typeface="Times New Roman" pitchFamily="18" charset="0"/>
              </a:rPr>
              <a:t>Nếu là K, em nên bình tĩnh và lắng nghe ý kiến của bố. Sau đó, em có thể giải thích rõ ràng cho bố hiểu lý do vì sao em về muộn và cũng nên xin lỗi vì đã làm bố lo lắng. Em có thể thể hiện sự trách nhiệm và cam kết sẽ không để bố mẹ lo lắng về mình nữa.</a:t>
            </a:r>
          </a:p>
        </p:txBody>
      </p:sp>
      <p:sp>
        <p:nvSpPr>
          <p:cNvPr id="2" name="Down Arrow 1"/>
          <p:cNvSpPr/>
          <p:nvPr/>
        </p:nvSpPr>
        <p:spPr>
          <a:xfrm>
            <a:off x="5663821" y="2579435"/>
            <a:ext cx="477833" cy="518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55037" y="938932"/>
            <a:ext cx="11300399" cy="164050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a:solidFill>
                  <a:srgbClr val="C00000"/>
                </a:solidFill>
                <a:latin typeface="Times New Roman" pitchFamily="18" charset="0"/>
                <a:cs typeface="Times New Roman" pitchFamily="18" charset="0"/>
              </a:rPr>
              <a:t>Nhóm 3,4 – Tình huống 2: </a:t>
            </a:r>
            <a:r>
              <a:rPr lang="vi-VN" sz="2300">
                <a:solidFill>
                  <a:srgbClr val="002060"/>
                </a:solidFill>
                <a:latin typeface="Times New Roman" pitchFamily="18" charset="0"/>
                <a:cs typeface="Times New Roman" pitchFamily="18" charset="0"/>
              </a:rPr>
              <a:t>Đi học về muộn, bố hỏi K: Hôm nay con lại đi chơi đâu mà về muộn thế? Nghe thấy vậy, K bức xúc nói: Tại sao bố mẹ lúc nào cũng nghĩ con đi chơi là sao, con còn bao nhiêu việc khác chứ K vùng vàng bỏ vào phòng, đóng sập cửa lại. Nếu là K, em nên làm gì?</a:t>
            </a:r>
            <a:endParaRPr lang="en-US" sz="23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0638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sp>
        <p:nvSpPr>
          <p:cNvPr id="7" name="Rectangle 6"/>
          <p:cNvSpPr/>
          <p:nvPr/>
        </p:nvSpPr>
        <p:spPr>
          <a:xfrm>
            <a:off x="655037" y="3411939"/>
            <a:ext cx="11300399" cy="328911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just">
              <a:lnSpc>
                <a:spcPct val="120000"/>
              </a:lnSpc>
              <a:buFont typeface="Wingdings" pitchFamily="2" charset="2"/>
              <a:buChar char="Ø"/>
            </a:pPr>
            <a:r>
              <a:rPr lang="vi-VN" sz="2200" b="1">
                <a:solidFill>
                  <a:srgbClr val="002060"/>
                </a:solidFill>
                <a:latin typeface="Times New Roman" pitchFamily="18" charset="0"/>
                <a:cs typeface="Times New Roman" pitchFamily="18" charset="0"/>
              </a:rPr>
              <a:t>Bố mẹ thường hay so sánh con cái trong nhà với nhau và diễu này sẽ tạo ra mâu thuẫn giữa các anh chị em. Mình là người bị so sánh hay được nêu gương thì cũng có thể nói chuyện với bố mẹ để bố mẹ hiểu và tránh chuyện so sánh này. </a:t>
            </a:r>
            <a:endParaRPr lang="en-US" sz="2200" b="1">
              <a:solidFill>
                <a:srgbClr val="002060"/>
              </a:solidFill>
              <a:latin typeface="Times New Roman" pitchFamily="18" charset="0"/>
              <a:cs typeface="Times New Roman" pitchFamily="18" charset="0"/>
            </a:endParaRPr>
          </a:p>
          <a:p>
            <a:pPr marL="342900" indent="-342900" algn="just">
              <a:lnSpc>
                <a:spcPct val="120000"/>
              </a:lnSpc>
              <a:buFont typeface="Wingdings" pitchFamily="2" charset="2"/>
              <a:buChar char="Ø"/>
            </a:pPr>
            <a:r>
              <a:rPr lang="vi-VN" sz="2200" b="1">
                <a:solidFill>
                  <a:srgbClr val="002060"/>
                </a:solidFill>
                <a:latin typeface="Times New Roman" pitchFamily="18" charset="0"/>
                <a:cs typeface="Times New Roman" pitchFamily="18" charset="0"/>
              </a:rPr>
              <a:t>Nếu là T, em nên bày tỏ niềm vui và tình cảm của mình với bố mẹ, nhưng đồng thời em cũng nên cho thấy em đang quan tâm đến em trai bằng cách nói chuyện và tìm cách giúp đỡ em trai trong việc học tập. Nếu bố mẹ đang mắng em trai vì lý do học tập, em có thể trao đổi với bố mẹ về cách thức động viên và giúp đỡ em trai một cách tích cực, thay vì chỉ trích hay phản đối bố mẹ.</a:t>
            </a:r>
          </a:p>
        </p:txBody>
      </p:sp>
      <p:sp>
        <p:nvSpPr>
          <p:cNvPr id="2" name="Down Arrow 1"/>
          <p:cNvSpPr/>
          <p:nvPr/>
        </p:nvSpPr>
        <p:spPr>
          <a:xfrm>
            <a:off x="5663821" y="2715904"/>
            <a:ext cx="477833" cy="696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55038" y="928050"/>
            <a:ext cx="11300399" cy="1787854"/>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a:solidFill>
                  <a:srgbClr val="C00000"/>
                </a:solidFill>
                <a:latin typeface="Times New Roman" pitchFamily="18" charset="0"/>
                <a:cs typeface="Times New Roman" pitchFamily="18" charset="0"/>
              </a:rPr>
              <a:t>Nhóm 5,6 – Tình huống 3: </a:t>
            </a:r>
            <a:r>
              <a:rPr lang="vi-VN" sz="2300">
                <a:solidFill>
                  <a:srgbClr val="002060"/>
                </a:solidFill>
                <a:latin typeface="Times New Roman" pitchFamily="18" charset="0"/>
                <a:cs typeface="Times New Roman" pitchFamily="18" charset="0"/>
              </a:rPr>
              <a:t>T nhận được tin đạt giải cao trong kì thi học sinh giỏi của trường. Vừa về đến nhà, T gọi to: Bố mẹ ơi, con đạt được ước mơ rồi. Đúng lúc đó, bố mẹ đang mắng em trai về việc chính mảng trong học tập. Bố mẹ chúc mừng T và nêu gương luôn cho em trai. Cảm xúc của T trùng xuống. T nên ứng xử thế nào trong trường hợp này? T nên trao đổi với bố mẹ về cách ứng xử như thế nào với em trai để em không bị khó xử.</a:t>
            </a:r>
            <a:endParaRPr lang="en-US" sz="23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93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500" b="1">
                <a:solidFill>
                  <a:srgbClr val="0000CC"/>
                </a:solidFill>
                <a:latin typeface="Times New Roman" pitchFamily="18" charset="0"/>
                <a:cs typeface="Times New Roman" pitchFamily="18" charset="0"/>
              </a:rPr>
              <a:t>HOẠT ĐỘNG 3</a:t>
            </a:r>
            <a:endParaRPr lang="en-US" sz="2500" b="1" dirty="0">
              <a:solidFill>
                <a:srgbClr val="0000CC"/>
              </a:solidFill>
              <a:latin typeface="Times New Roman" pitchFamily="18" charset="0"/>
              <a:cs typeface="Times New Roman" pitchFamily="18"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1668"/>
          <a:stretch/>
        </p:blipFill>
        <p:spPr>
          <a:xfrm>
            <a:off x="585820" y="3322412"/>
            <a:ext cx="3449153" cy="2314696"/>
          </a:xfrm>
          <a:prstGeom prst="rect">
            <a:avLst/>
          </a:prstGeom>
        </p:spPr>
      </p:pic>
      <p:sp>
        <p:nvSpPr>
          <p:cNvPr id="12" name="Rounded Rectangle 11"/>
          <p:cNvSpPr/>
          <p:nvPr/>
        </p:nvSpPr>
        <p:spPr>
          <a:xfrm>
            <a:off x="780176" y="1596571"/>
            <a:ext cx="3254797"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Thảo luận nhóm đôi</a:t>
            </a:r>
          </a:p>
        </p:txBody>
      </p:sp>
      <p:sp>
        <p:nvSpPr>
          <p:cNvPr id="13" name="Rounded Rectangle 12"/>
          <p:cNvSpPr/>
          <p:nvPr/>
        </p:nvSpPr>
        <p:spPr>
          <a:xfrm>
            <a:off x="4612285" y="1509302"/>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4" name="TextBox 13"/>
          <p:cNvSpPr txBox="1"/>
          <p:nvPr/>
        </p:nvSpPr>
        <p:spPr>
          <a:xfrm>
            <a:off x="4735842" y="1753564"/>
            <a:ext cx="6887505" cy="1431161"/>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Em hãy chia sẻ những tình huống giao tiếp mà em đã kiểm soát cảm xúc để ứng xử phù hợp</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15" name="Rounded Rectangle 14"/>
          <p:cNvSpPr/>
          <p:nvPr/>
        </p:nvSpPr>
        <p:spPr>
          <a:xfrm>
            <a:off x="6957854"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Chia sẻ</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406" y="3557672"/>
            <a:ext cx="4090688" cy="256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57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2251881" y="858730"/>
            <a:ext cx="7970292" cy="3554819"/>
          </a:xfrm>
          <a:prstGeom prst="rect">
            <a:avLst/>
          </a:prstGeom>
          <a:noFill/>
        </p:spPr>
        <p:txBody>
          <a:bodyPr wrap="square" rtlCol="0">
            <a:spAutoFit/>
          </a:bodyPr>
          <a:lstStyle/>
          <a:p>
            <a:pPr algn="ctr"/>
            <a:r>
              <a:rPr lang="en-US" sz="4500" b="1">
                <a:solidFill>
                  <a:srgbClr val="C00000"/>
                </a:solidFill>
                <a:latin typeface="Times New Roman" pitchFamily="18" charset="0"/>
                <a:cs typeface="Times New Roman" pitchFamily="18" charset="0"/>
                <a:sym typeface="Nixie One"/>
              </a:rPr>
              <a:t>NHIỆM VỤ 7</a:t>
            </a:r>
          </a:p>
          <a:p>
            <a:pPr algn="ctr"/>
            <a:endParaRPr lang="en-US" sz="4500" b="1">
              <a:solidFill>
                <a:srgbClr val="C00000"/>
              </a:solidFill>
              <a:latin typeface="Times New Roman" pitchFamily="18" charset="0"/>
              <a:cs typeface="Times New Roman" pitchFamily="18" charset="0"/>
              <a:sym typeface="Nixie One"/>
            </a:endParaRPr>
          </a:p>
          <a:p>
            <a:pPr algn="ctr"/>
            <a:r>
              <a:rPr lang="vi-VN" sz="4500" b="1">
                <a:solidFill>
                  <a:srgbClr val="7030A0"/>
                </a:solidFill>
                <a:latin typeface="Times New Roman" pitchFamily="18" charset="0"/>
                <a:ea typeface="Nixie One"/>
                <a:cs typeface="Times New Roman" pitchFamily="18" charset="0"/>
                <a:sym typeface="Nixie One"/>
              </a:rPr>
              <a:t>RÈN LUYỆN SỰ TỰ TIN ĐỂ THÍCH ỨNG VỚI SỰ THAY ĐỔI TRONG CUỘC SỐNG</a:t>
            </a:r>
            <a:endParaRPr lang="vi-VN" sz="4500" b="1" dirty="0">
              <a:solidFill>
                <a:srgbClr val="7030A0"/>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3650023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09371" y="993833"/>
            <a:ext cx="9805472" cy="137272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Times New Roman" pitchFamily="18" charset="0"/>
              <a:cs typeface="Times New Roman" pitchFamily="18" charset="0"/>
            </a:endParaRPr>
          </a:p>
        </p:txBody>
      </p:sp>
      <p:sp>
        <p:nvSpPr>
          <p:cNvPr id="4" name="Diamond 3"/>
          <p:cNvSpPr/>
          <p:nvPr/>
        </p:nvSpPr>
        <p:spPr>
          <a:xfrm>
            <a:off x="10276013" y="993833"/>
            <a:ext cx="1077660" cy="1372728"/>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latin typeface="Times New Roman" pitchFamily="18" charset="0"/>
              <a:cs typeface="Times New Roman" pitchFamily="18" charset="0"/>
            </a:endParaRPr>
          </a:p>
        </p:txBody>
      </p:sp>
      <p:sp>
        <p:nvSpPr>
          <p:cNvPr id="5" name="TextBox 4"/>
          <p:cNvSpPr txBox="1"/>
          <p:nvPr/>
        </p:nvSpPr>
        <p:spPr>
          <a:xfrm>
            <a:off x="10526352" y="1326254"/>
            <a:ext cx="576982" cy="707886"/>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1</a:t>
            </a:r>
          </a:p>
        </p:txBody>
      </p:sp>
      <p:sp>
        <p:nvSpPr>
          <p:cNvPr id="6" name="Rectangle 5"/>
          <p:cNvSpPr/>
          <p:nvPr/>
        </p:nvSpPr>
        <p:spPr>
          <a:xfrm>
            <a:off x="1009372" y="2629417"/>
            <a:ext cx="9805471" cy="156277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Times New Roman" pitchFamily="18" charset="0"/>
              <a:cs typeface="Times New Roman" pitchFamily="18" charset="0"/>
            </a:endParaRPr>
          </a:p>
        </p:txBody>
      </p:sp>
      <p:sp>
        <p:nvSpPr>
          <p:cNvPr id="7" name="Rectangle 6"/>
          <p:cNvSpPr/>
          <p:nvPr/>
        </p:nvSpPr>
        <p:spPr>
          <a:xfrm>
            <a:off x="1461117" y="3074791"/>
            <a:ext cx="9898744" cy="707886"/>
          </a:xfrm>
          <a:prstGeom prst="rect">
            <a:avLst/>
          </a:prstGeom>
        </p:spPr>
        <p:txBody>
          <a:bodyPr wrap="square">
            <a:spAutoFit/>
          </a:bodyPr>
          <a:lstStyle/>
          <a:p>
            <a:pPr algn="ctr"/>
            <a:r>
              <a:rPr lang="en-US" sz="4000" b="1">
                <a:solidFill>
                  <a:srgbClr val="002060"/>
                </a:solidFill>
                <a:latin typeface="Times New Roman" pitchFamily="18" charset="0"/>
                <a:cs typeface="Times New Roman" pitchFamily="18" charset="0"/>
              </a:rPr>
              <a:t>Báo cáo kết quả trải nghiệm</a:t>
            </a:r>
            <a:endParaRPr lang="en-US" sz="3700" b="1" i="1">
              <a:solidFill>
                <a:srgbClr val="002060"/>
              </a:solidFill>
              <a:latin typeface="Times New Roman" pitchFamily="18" charset="0"/>
              <a:cs typeface="Times New Roman" pitchFamily="18" charset="0"/>
            </a:endParaRPr>
          </a:p>
        </p:txBody>
      </p:sp>
      <p:sp>
        <p:nvSpPr>
          <p:cNvPr id="8" name="Diamond 7"/>
          <p:cNvSpPr/>
          <p:nvPr/>
        </p:nvSpPr>
        <p:spPr>
          <a:xfrm>
            <a:off x="499569" y="2650762"/>
            <a:ext cx="1077660" cy="1526916"/>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solidFill>
                <a:schemeClr val="bg1"/>
              </a:solidFill>
              <a:latin typeface="Times New Roman" pitchFamily="18" charset="0"/>
              <a:cs typeface="Times New Roman" pitchFamily="18" charset="0"/>
            </a:endParaRPr>
          </a:p>
        </p:txBody>
      </p:sp>
      <p:sp>
        <p:nvSpPr>
          <p:cNvPr id="9" name="TextBox 8"/>
          <p:cNvSpPr txBox="1"/>
          <p:nvPr/>
        </p:nvSpPr>
        <p:spPr>
          <a:xfrm>
            <a:off x="776249" y="3060277"/>
            <a:ext cx="576982" cy="707886"/>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2</a:t>
            </a:r>
          </a:p>
        </p:txBody>
      </p:sp>
      <p:sp>
        <p:nvSpPr>
          <p:cNvPr id="10" name="Rectangle 9"/>
          <p:cNvSpPr/>
          <p:nvPr/>
        </p:nvSpPr>
        <p:spPr>
          <a:xfrm>
            <a:off x="1135014" y="1043121"/>
            <a:ext cx="9213569" cy="1169551"/>
          </a:xfrm>
          <a:prstGeom prst="rect">
            <a:avLst/>
          </a:prstGeom>
        </p:spPr>
        <p:txBody>
          <a:bodyPr wrap="square">
            <a:spAutoFit/>
          </a:bodyPr>
          <a:lstStyle/>
          <a:p>
            <a:pPr algn="ctr"/>
            <a:r>
              <a:rPr lang="en-US" sz="3500" b="1">
                <a:solidFill>
                  <a:srgbClr val="002060"/>
                </a:solidFill>
                <a:latin typeface="Times New Roman" pitchFamily="18" charset="0"/>
                <a:cs typeface="Times New Roman" pitchFamily="18" charset="0"/>
              </a:rPr>
              <a:t>R</a:t>
            </a:r>
            <a:r>
              <a:rPr lang="vi-VN" sz="3500" b="1">
                <a:solidFill>
                  <a:srgbClr val="002060"/>
                </a:solidFill>
                <a:latin typeface="Times New Roman" pitchFamily="18" charset="0"/>
                <a:cs typeface="Times New Roman" pitchFamily="18" charset="0"/>
              </a:rPr>
              <a:t>èn luyện sự tự tin để thích ứng với sự thay đổi trong cuộc sống theo cách phù hợp</a:t>
            </a:r>
            <a:endParaRPr lang="en-US" sz="3500" b="1" i="1">
              <a:solidFill>
                <a:srgbClr val="002060"/>
              </a:solidFill>
              <a:latin typeface="Times New Roman" pitchFamily="18" charset="0"/>
              <a:cs typeface="Times New Roman" pitchFamily="18" charset="0"/>
            </a:endParaRPr>
          </a:p>
        </p:txBody>
      </p:sp>
      <p:sp>
        <p:nvSpPr>
          <p:cNvPr id="11" name="Rectangle 10"/>
          <p:cNvSpPr/>
          <p:nvPr/>
        </p:nvSpPr>
        <p:spPr>
          <a:xfrm>
            <a:off x="1009371" y="4528060"/>
            <a:ext cx="9805472" cy="137272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b="1">
              <a:latin typeface="Times New Roman" pitchFamily="18" charset="0"/>
              <a:cs typeface="Times New Roman" pitchFamily="18" charset="0"/>
            </a:endParaRPr>
          </a:p>
        </p:txBody>
      </p:sp>
      <p:sp>
        <p:nvSpPr>
          <p:cNvPr id="13" name="Diamond 12"/>
          <p:cNvSpPr/>
          <p:nvPr/>
        </p:nvSpPr>
        <p:spPr>
          <a:xfrm>
            <a:off x="10276013" y="4528060"/>
            <a:ext cx="1077660" cy="1372728"/>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solidFill>
                <a:schemeClr val="bg1"/>
              </a:solidFill>
              <a:latin typeface="Times New Roman" pitchFamily="18" charset="0"/>
              <a:cs typeface="Times New Roman" pitchFamily="18" charset="0"/>
            </a:endParaRPr>
          </a:p>
        </p:txBody>
      </p:sp>
      <p:sp>
        <p:nvSpPr>
          <p:cNvPr id="14" name="TextBox 13"/>
          <p:cNvSpPr txBox="1"/>
          <p:nvPr/>
        </p:nvSpPr>
        <p:spPr>
          <a:xfrm>
            <a:off x="10526352" y="4860481"/>
            <a:ext cx="576982" cy="707886"/>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3</a:t>
            </a:r>
          </a:p>
        </p:txBody>
      </p:sp>
      <p:sp>
        <p:nvSpPr>
          <p:cNvPr id="15" name="Rectangle 14"/>
          <p:cNvSpPr/>
          <p:nvPr/>
        </p:nvSpPr>
        <p:spPr>
          <a:xfrm>
            <a:off x="1135014" y="4846497"/>
            <a:ext cx="9213569" cy="707886"/>
          </a:xfrm>
          <a:prstGeom prst="rect">
            <a:avLst/>
          </a:prstGeom>
        </p:spPr>
        <p:txBody>
          <a:bodyPr wrap="square">
            <a:spAutoFit/>
          </a:bodyPr>
          <a:lstStyle/>
          <a:p>
            <a:pPr algn="ctr"/>
            <a:r>
              <a:rPr lang="en-US" sz="4000" b="1">
                <a:solidFill>
                  <a:srgbClr val="002060"/>
                </a:solidFill>
                <a:latin typeface="Times New Roman" pitchFamily="18" charset="0"/>
                <a:cs typeface="Times New Roman" pitchFamily="18" charset="0"/>
              </a:rPr>
              <a:t>Chia sẻ kết quả rèn luyện</a:t>
            </a:r>
            <a:endParaRPr lang="en-US" sz="3700" b="1" i="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2162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p:bldP spid="8" grpId="0" animBg="1"/>
      <p:bldP spid="9" grpId="0"/>
      <p:bldP spid="10" grpId="0"/>
      <p:bldP spid="11" grpId="0" animBg="1"/>
      <p:bldP spid="13" grpId="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2251881" y="1827721"/>
            <a:ext cx="7970292" cy="2862322"/>
          </a:xfrm>
          <a:prstGeom prst="rect">
            <a:avLst/>
          </a:prstGeom>
          <a:noFill/>
        </p:spPr>
        <p:txBody>
          <a:bodyPr wrap="square" rtlCol="0">
            <a:spAutoFit/>
          </a:bodyPr>
          <a:lstStyle/>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TỔNG KẾT</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ĐÁNH GIÁ </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KẾT QUẢ THỰC HIỆN </a:t>
            </a:r>
          </a:p>
          <a:p>
            <a:pPr algn="ctr"/>
            <a:r>
              <a:rPr lang="en-US" sz="45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rPr>
              <a:t>CHỦ ĐỀ 2</a:t>
            </a:r>
          </a:p>
        </p:txBody>
      </p:sp>
    </p:spTree>
    <p:extLst>
      <p:ext uri="{BB962C8B-B14F-4D97-AF65-F5344CB8AC3E}">
        <p14:creationId xmlns:p14="http://schemas.microsoft.com/office/powerpoint/2010/main" val="6926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65" y="124891"/>
            <a:ext cx="11489425" cy="654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43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019869" y="1268162"/>
            <a:ext cx="7970292" cy="4247317"/>
          </a:xfrm>
          <a:prstGeom prst="rect">
            <a:avLst/>
          </a:prstGeom>
          <a:noFill/>
        </p:spPr>
        <p:txBody>
          <a:bodyPr wrap="square" rtlCol="0">
            <a:spAutoFit/>
          </a:bodyPr>
          <a:lstStyle/>
          <a:p>
            <a:pPr algn="ctr"/>
            <a:r>
              <a:rPr lang="en-US" sz="4500" b="1">
                <a:solidFill>
                  <a:srgbClr val="FBB3F8"/>
                </a:solidFill>
                <a:latin typeface="Times New Roman" pitchFamily="18" charset="0"/>
                <a:cs typeface="Times New Roman" pitchFamily="18" charset="0"/>
                <a:sym typeface="Nixie One"/>
              </a:rPr>
              <a:t>NHIỆM VỤ 6</a:t>
            </a:r>
          </a:p>
          <a:p>
            <a:pPr algn="ctr"/>
            <a:r>
              <a:rPr lang="vi-VN" sz="4500" b="1">
                <a:solidFill>
                  <a:schemeClr val="bg1"/>
                </a:solidFill>
                <a:latin typeface="Times New Roman" pitchFamily="18" charset="0"/>
                <a:ea typeface="Nixie One"/>
                <a:cs typeface="Times New Roman" pitchFamily="18" charset="0"/>
                <a:sym typeface="Nixie One"/>
              </a:rPr>
              <a:t>THỰC HIỆN MỘT SỐ BIỆN PHÁP QUẢN LÍ CẢM XÚC VÀ ỨNG XỬ HỢP LÍ TRONG CÁC TÌNH HUỐNG GIAO TIẾP KHÁC NHAU</a:t>
            </a:r>
            <a:endParaRPr lang="vi-VN" sz="4500" b="1" dirty="0">
              <a:solidFill>
                <a:schemeClr val="bg1"/>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375164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A8B2BBF6-248A-4D00-91AF-40C4D5AC32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94" t="447" r="6920" b="-447"/>
          <a:stretch/>
        </p:blipFill>
        <p:spPr>
          <a:xfrm>
            <a:off x="1282889" y="850525"/>
            <a:ext cx="10691889" cy="5618514"/>
          </a:xfrm>
          <a:prstGeom prst="rect">
            <a:avLst/>
          </a:prstGeom>
        </p:spPr>
      </p:pic>
      <p:sp>
        <p:nvSpPr>
          <p:cNvPr id="15" name="TextBox 14">
            <a:extLst>
              <a:ext uri="{FF2B5EF4-FFF2-40B4-BE49-F238E27FC236}">
                <a16:creationId xmlns:a16="http://schemas.microsoft.com/office/drawing/2014/main" id="{23E28E47-60F9-423C-B866-1FA8E553999F}"/>
              </a:ext>
            </a:extLst>
          </p:cNvPr>
          <p:cNvSpPr txBox="1"/>
          <p:nvPr/>
        </p:nvSpPr>
        <p:spPr>
          <a:xfrm>
            <a:off x="1924169" y="2071970"/>
            <a:ext cx="5421965" cy="2862322"/>
          </a:xfrm>
          <a:prstGeom prst="rect">
            <a:avLst/>
          </a:prstGeom>
          <a:noFill/>
        </p:spPr>
        <p:txBody>
          <a:bodyPr wrap="square" rtlCol="0">
            <a:spAutoFit/>
          </a:bodyPr>
          <a:lstStyle/>
          <a:p>
            <a:pPr lvl="0" algn="ctr">
              <a:defRPr/>
            </a:pPr>
            <a:r>
              <a:rPr lang="vi-VN" sz="6000" b="1">
                <a:solidFill>
                  <a:srgbClr val="FF0000"/>
                </a:solidFill>
                <a:latin typeface="Times New Roman" pitchFamily="18" charset="0"/>
                <a:cs typeface="Times New Roman" pitchFamily="18" charset="0"/>
              </a:rPr>
              <a:t>Một số biện pháp để quản lí cảm xúc</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993" y="1525099"/>
            <a:ext cx="3707584" cy="371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832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2000"/>
                                        <p:tgtEl>
                                          <p:spTgt spid="8194"/>
                                        </p:tgtEl>
                                      </p:cBhvr>
                                    </p:animEffect>
                                    <p:anim calcmode="lin" valueType="num">
                                      <p:cBhvr>
                                        <p:cTn id="18" dur="2000" fill="hold"/>
                                        <p:tgtEl>
                                          <p:spTgt spid="8194"/>
                                        </p:tgtEl>
                                        <p:attrNameLst>
                                          <p:attrName>ppt_w</p:attrName>
                                        </p:attrNameLst>
                                      </p:cBhvr>
                                      <p:tavLst>
                                        <p:tav tm="0" fmla="#ppt_w*sin(2.5*pi*$)">
                                          <p:val>
                                            <p:fltVal val="0"/>
                                          </p:val>
                                        </p:tav>
                                        <p:tav tm="100000">
                                          <p:val>
                                            <p:fltVal val="1"/>
                                          </p:val>
                                        </p:tav>
                                      </p:tavLst>
                                    </p:anim>
                                    <p:anim calcmode="lin" valueType="num">
                                      <p:cBhvr>
                                        <p:cTn id="19"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281" y="850525"/>
            <a:ext cx="10931791" cy="759911"/>
          </a:xfrm>
          <a:prstGeom prst="rect">
            <a:avLst/>
          </a:prstGeom>
        </p:spPr>
      </p:pic>
      <p:sp>
        <p:nvSpPr>
          <p:cNvPr id="7" name="TextBox 6">
            <a:extLst>
              <a:ext uri="{FF2B5EF4-FFF2-40B4-BE49-F238E27FC236}">
                <a16:creationId xmlns:a16="http://schemas.microsoft.com/office/drawing/2014/main" id="{23E28E47-60F9-423C-B866-1FA8E553999F}"/>
              </a:ext>
            </a:extLst>
          </p:cNvPr>
          <p:cNvSpPr txBox="1"/>
          <p:nvPr/>
        </p:nvSpPr>
        <p:spPr>
          <a:xfrm>
            <a:off x="1633928" y="898263"/>
            <a:ext cx="9368802" cy="553998"/>
          </a:xfrm>
          <a:prstGeom prst="rect">
            <a:avLst/>
          </a:prstGeom>
          <a:noFill/>
        </p:spPr>
        <p:txBody>
          <a:bodyPr wrap="square" rtlCol="0">
            <a:spAutoFit/>
          </a:bodyPr>
          <a:lstStyle/>
          <a:p>
            <a:pPr lvl="0" algn="ctr">
              <a:defRPr/>
            </a:pPr>
            <a:r>
              <a:rPr lang="vi-VN" sz="3000" b="1">
                <a:solidFill>
                  <a:srgbClr val="FF0000"/>
                </a:solidFill>
                <a:latin typeface="Times New Roman" pitchFamily="18" charset="0"/>
                <a:cs typeface="Times New Roman" pitchFamily="18" charset="0"/>
              </a:rPr>
              <a:t>Điều chỉnh các hành động của cơ thể để quản lí cảm xúc</a:t>
            </a:r>
          </a:p>
        </p:txBody>
      </p:sp>
      <p:grpSp>
        <p:nvGrpSpPr>
          <p:cNvPr id="34" name="Group 33"/>
          <p:cNvGrpSpPr/>
          <p:nvPr/>
        </p:nvGrpSpPr>
        <p:grpSpPr>
          <a:xfrm>
            <a:off x="803580" y="1721650"/>
            <a:ext cx="5657978" cy="1717586"/>
            <a:chOff x="535353" y="1436293"/>
            <a:chExt cx="2884519" cy="2863649"/>
          </a:xfrm>
        </p:grpSpPr>
        <p:sp>
          <p:nvSpPr>
            <p:cNvPr id="35" name="Rectangle 34"/>
            <p:cNvSpPr/>
            <p:nvPr/>
          </p:nvSpPr>
          <p:spPr>
            <a:xfrm>
              <a:off x="609031" y="1436293"/>
              <a:ext cx="281084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6" name="Group 35"/>
            <p:cNvGrpSpPr/>
            <p:nvPr/>
          </p:nvGrpSpPr>
          <p:grpSpPr>
            <a:xfrm>
              <a:off x="535353" y="1652317"/>
              <a:ext cx="2786293" cy="2647625"/>
              <a:chOff x="535353" y="1652317"/>
              <a:chExt cx="2786293" cy="2647625"/>
            </a:xfrm>
          </p:grpSpPr>
          <p:sp>
            <p:nvSpPr>
              <p:cNvPr id="37" name="Rectangle 36"/>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38" name="Rectangle 37"/>
              <p:cNvSpPr/>
              <p:nvPr/>
            </p:nvSpPr>
            <p:spPr>
              <a:xfrm>
                <a:off x="535353" y="1729729"/>
                <a:ext cx="2622290" cy="1231539"/>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39" name="Rectangle 38"/>
          <p:cNvSpPr/>
          <p:nvPr/>
        </p:nvSpPr>
        <p:spPr>
          <a:xfrm>
            <a:off x="836235" y="2361807"/>
            <a:ext cx="5320789" cy="523220"/>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Nghe nhạc nhẹ, hít thở sâu</a:t>
            </a:r>
            <a:endParaRPr lang="en-US" sz="2800" b="1">
              <a:solidFill>
                <a:srgbClr val="002060"/>
              </a:solidFill>
              <a:latin typeface="Times New Roman" pitchFamily="18" charset="0"/>
              <a:cs typeface="Times New Roman" pitchFamily="18" charset="0"/>
            </a:endParaRPr>
          </a:p>
        </p:txBody>
      </p:sp>
      <p:grpSp>
        <p:nvGrpSpPr>
          <p:cNvPr id="40" name="Group 39"/>
          <p:cNvGrpSpPr/>
          <p:nvPr/>
        </p:nvGrpSpPr>
        <p:grpSpPr>
          <a:xfrm>
            <a:off x="814240" y="4330937"/>
            <a:ext cx="5657978" cy="1717586"/>
            <a:chOff x="535353" y="1436293"/>
            <a:chExt cx="2884519" cy="2863649"/>
          </a:xfrm>
        </p:grpSpPr>
        <p:sp>
          <p:nvSpPr>
            <p:cNvPr id="41" name="Rectangle 40"/>
            <p:cNvSpPr/>
            <p:nvPr/>
          </p:nvSpPr>
          <p:spPr>
            <a:xfrm>
              <a:off x="609031" y="1436293"/>
              <a:ext cx="2810841" cy="2719633"/>
            </a:xfrm>
            <a:prstGeom prst="rect">
              <a:avLst/>
            </a:prstGeom>
            <a:solidFill>
              <a:schemeClr val="accent4">
                <a:lumMod val="40000"/>
                <a:lumOff val="6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42" name="Group 41"/>
            <p:cNvGrpSpPr/>
            <p:nvPr/>
          </p:nvGrpSpPr>
          <p:grpSpPr>
            <a:xfrm>
              <a:off x="535353" y="1652317"/>
              <a:ext cx="2786293" cy="2647625"/>
              <a:chOff x="535353" y="1652317"/>
              <a:chExt cx="2786293" cy="2647625"/>
            </a:xfrm>
          </p:grpSpPr>
          <p:sp>
            <p:nvSpPr>
              <p:cNvPr id="43" name="Rectangle 42"/>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44" name="Rectangle 43"/>
              <p:cNvSpPr/>
              <p:nvPr/>
            </p:nvSpPr>
            <p:spPr>
              <a:xfrm>
                <a:off x="535353" y="1729729"/>
                <a:ext cx="2622290" cy="1231539"/>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45" name="Rectangle 44"/>
          <p:cNvSpPr/>
          <p:nvPr/>
        </p:nvSpPr>
        <p:spPr>
          <a:xfrm>
            <a:off x="902826" y="4794827"/>
            <a:ext cx="5320789" cy="954107"/>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Tập một vài động tác thể dục để thả lỏng cơ thể</a:t>
            </a:r>
            <a:endParaRPr lang="en-US" sz="2800" b="1">
              <a:solidFill>
                <a:srgbClr val="002060"/>
              </a:solidFill>
              <a:latin typeface="Times New Roman" pitchFamily="18" charset="0"/>
              <a:cs typeface="Times New Roman" pitchFamily="18" charset="0"/>
            </a:endParaRPr>
          </a:p>
        </p:txBody>
      </p:sp>
      <p:grpSp>
        <p:nvGrpSpPr>
          <p:cNvPr id="46" name="Group 45"/>
          <p:cNvGrpSpPr/>
          <p:nvPr/>
        </p:nvGrpSpPr>
        <p:grpSpPr>
          <a:xfrm>
            <a:off x="6782625" y="3077241"/>
            <a:ext cx="5143616" cy="1717586"/>
            <a:chOff x="535353" y="1436293"/>
            <a:chExt cx="2884519" cy="2863649"/>
          </a:xfrm>
        </p:grpSpPr>
        <p:sp>
          <p:nvSpPr>
            <p:cNvPr id="47" name="Rectangle 46"/>
            <p:cNvSpPr/>
            <p:nvPr/>
          </p:nvSpPr>
          <p:spPr>
            <a:xfrm>
              <a:off x="609031" y="1436293"/>
              <a:ext cx="2810841" cy="2719633"/>
            </a:xfrm>
            <a:prstGeom prst="rect">
              <a:avLst/>
            </a:prstGeom>
            <a:solidFill>
              <a:schemeClr val="accent1">
                <a:lumMod val="40000"/>
                <a:lumOff val="6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48" name="Group 47"/>
            <p:cNvGrpSpPr/>
            <p:nvPr/>
          </p:nvGrpSpPr>
          <p:grpSpPr>
            <a:xfrm>
              <a:off x="535353" y="1652317"/>
              <a:ext cx="2786293" cy="2647625"/>
              <a:chOff x="535353" y="1652317"/>
              <a:chExt cx="2786293" cy="2647625"/>
            </a:xfrm>
          </p:grpSpPr>
          <p:sp>
            <p:nvSpPr>
              <p:cNvPr id="49" name="Rectangle 48"/>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50" name="Rectangle 49"/>
              <p:cNvSpPr/>
              <p:nvPr/>
            </p:nvSpPr>
            <p:spPr>
              <a:xfrm>
                <a:off x="535353" y="1729729"/>
                <a:ext cx="2622290" cy="1231539"/>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51" name="Rectangle 50"/>
          <p:cNvSpPr/>
          <p:nvPr/>
        </p:nvSpPr>
        <p:spPr>
          <a:xfrm>
            <a:off x="6871211" y="3317010"/>
            <a:ext cx="4837081" cy="1384995"/>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Tập trung vào hơi thở, không chú ý đến sự vật, hiện tượng xung quanh</a:t>
            </a:r>
            <a:endParaRPr lang="en-US" sz="28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675516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p:bldP spid="45"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281" y="850525"/>
            <a:ext cx="10931791" cy="759911"/>
          </a:xfrm>
          <a:prstGeom prst="rect">
            <a:avLst/>
          </a:prstGeom>
        </p:spPr>
      </p:pic>
      <p:sp>
        <p:nvSpPr>
          <p:cNvPr id="7" name="TextBox 6">
            <a:extLst>
              <a:ext uri="{FF2B5EF4-FFF2-40B4-BE49-F238E27FC236}">
                <a16:creationId xmlns:a16="http://schemas.microsoft.com/office/drawing/2014/main" id="{23E28E47-60F9-423C-B866-1FA8E553999F}"/>
              </a:ext>
            </a:extLst>
          </p:cNvPr>
          <p:cNvSpPr txBox="1"/>
          <p:nvPr/>
        </p:nvSpPr>
        <p:spPr>
          <a:xfrm>
            <a:off x="1633928" y="898263"/>
            <a:ext cx="9368802" cy="553998"/>
          </a:xfrm>
          <a:prstGeom prst="rect">
            <a:avLst/>
          </a:prstGeom>
          <a:noFill/>
        </p:spPr>
        <p:txBody>
          <a:bodyPr wrap="square" rtlCol="0">
            <a:spAutoFit/>
          </a:bodyPr>
          <a:lstStyle/>
          <a:p>
            <a:pPr lvl="0" algn="ctr">
              <a:defRPr/>
            </a:pPr>
            <a:r>
              <a:rPr lang="vi-VN" sz="3000" b="1">
                <a:solidFill>
                  <a:srgbClr val="FF0000"/>
                </a:solidFill>
                <a:latin typeface="Times New Roman" pitchFamily="18" charset="0"/>
                <a:cs typeface="Times New Roman" pitchFamily="18" charset="0"/>
              </a:rPr>
              <a:t>Sử dụng tư duy, thay đổi suy nghĩ để quản lí cảm xúc</a:t>
            </a:r>
          </a:p>
        </p:txBody>
      </p:sp>
      <p:grpSp>
        <p:nvGrpSpPr>
          <p:cNvPr id="34" name="Group 33"/>
          <p:cNvGrpSpPr/>
          <p:nvPr/>
        </p:nvGrpSpPr>
        <p:grpSpPr>
          <a:xfrm>
            <a:off x="6279548" y="1777521"/>
            <a:ext cx="5657978" cy="2150470"/>
            <a:chOff x="535353" y="1436293"/>
            <a:chExt cx="2884519" cy="2863649"/>
          </a:xfrm>
        </p:grpSpPr>
        <p:sp>
          <p:nvSpPr>
            <p:cNvPr id="35" name="Rectangle 34"/>
            <p:cNvSpPr/>
            <p:nvPr/>
          </p:nvSpPr>
          <p:spPr>
            <a:xfrm>
              <a:off x="609031" y="1436293"/>
              <a:ext cx="2810841" cy="2719633"/>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6" name="Group 35"/>
            <p:cNvGrpSpPr/>
            <p:nvPr/>
          </p:nvGrpSpPr>
          <p:grpSpPr>
            <a:xfrm>
              <a:off x="535353" y="1652317"/>
              <a:ext cx="2786293" cy="2647625"/>
              <a:chOff x="535353" y="1652317"/>
              <a:chExt cx="2786293" cy="2647625"/>
            </a:xfrm>
          </p:grpSpPr>
          <p:sp>
            <p:nvSpPr>
              <p:cNvPr id="37" name="Rectangle 36"/>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38" name="Rectangle 37"/>
              <p:cNvSpPr/>
              <p:nvPr/>
            </p:nvSpPr>
            <p:spPr>
              <a:xfrm>
                <a:off x="535353" y="1729729"/>
                <a:ext cx="2622290" cy="1231539"/>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39" name="Rectangle 38"/>
          <p:cNvSpPr/>
          <p:nvPr/>
        </p:nvSpPr>
        <p:spPr>
          <a:xfrm>
            <a:off x="6434727" y="1939745"/>
            <a:ext cx="5320789" cy="2015936"/>
          </a:xfrm>
          <a:prstGeom prst="rect">
            <a:avLst/>
          </a:prstGeom>
        </p:spPr>
        <p:txBody>
          <a:bodyPr wrap="square">
            <a:spAutoFit/>
          </a:bodyPr>
          <a:lstStyle/>
          <a:p>
            <a:pPr algn="ctr"/>
            <a:r>
              <a:rPr lang="vi-VN" sz="2500" b="1">
                <a:solidFill>
                  <a:srgbClr val="002060"/>
                </a:solidFill>
                <a:latin typeface="Times New Roman" pitchFamily="18" charset="0"/>
                <a:cs typeface="Times New Roman" pitchFamily="18" charset="0"/>
              </a:rPr>
              <a:t>Đặt mình vào vị trí người khác để hiểu cảm xúc của họ và thông cảm, thấu hiểu với những cảm xúc ấy, cố gắng để xây dựng mối quan hệ tốt đẹp với họ</a:t>
            </a:r>
            <a:endParaRPr lang="en-US" sz="2500" b="1">
              <a:solidFill>
                <a:srgbClr val="002060"/>
              </a:solidFill>
              <a:latin typeface="Times New Roman" pitchFamily="18" charset="0"/>
              <a:cs typeface="Times New Roman" pitchFamily="18" charset="0"/>
            </a:endParaRPr>
          </a:p>
        </p:txBody>
      </p:sp>
      <p:grpSp>
        <p:nvGrpSpPr>
          <p:cNvPr id="40" name="Group 39"/>
          <p:cNvGrpSpPr/>
          <p:nvPr/>
        </p:nvGrpSpPr>
        <p:grpSpPr>
          <a:xfrm>
            <a:off x="6290208" y="4386808"/>
            <a:ext cx="5657978" cy="2150470"/>
            <a:chOff x="535353" y="1436293"/>
            <a:chExt cx="2884519" cy="2863649"/>
          </a:xfrm>
        </p:grpSpPr>
        <p:sp>
          <p:nvSpPr>
            <p:cNvPr id="41" name="Rectangle 40"/>
            <p:cNvSpPr/>
            <p:nvPr/>
          </p:nvSpPr>
          <p:spPr>
            <a:xfrm>
              <a:off x="609031" y="1436293"/>
              <a:ext cx="2810841" cy="2719633"/>
            </a:xfrm>
            <a:prstGeom prst="rect">
              <a:avLst/>
            </a:prstGeom>
            <a:solidFill>
              <a:schemeClr val="accent4">
                <a:lumMod val="40000"/>
                <a:lumOff val="6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42" name="Group 41"/>
            <p:cNvGrpSpPr/>
            <p:nvPr/>
          </p:nvGrpSpPr>
          <p:grpSpPr>
            <a:xfrm>
              <a:off x="535353" y="1652317"/>
              <a:ext cx="2786293" cy="2647625"/>
              <a:chOff x="535353" y="1652317"/>
              <a:chExt cx="2786293" cy="2647625"/>
            </a:xfrm>
          </p:grpSpPr>
          <p:sp>
            <p:nvSpPr>
              <p:cNvPr id="43" name="Rectangle 42"/>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44" name="Rectangle 43"/>
              <p:cNvSpPr/>
              <p:nvPr/>
            </p:nvSpPr>
            <p:spPr>
              <a:xfrm>
                <a:off x="535353" y="1729729"/>
                <a:ext cx="2622290" cy="1231539"/>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45" name="Rectangle 44"/>
          <p:cNvSpPr/>
          <p:nvPr/>
        </p:nvSpPr>
        <p:spPr>
          <a:xfrm>
            <a:off x="6378794" y="4850698"/>
            <a:ext cx="5320789" cy="1246495"/>
          </a:xfrm>
          <a:prstGeom prst="rect">
            <a:avLst/>
          </a:prstGeom>
        </p:spPr>
        <p:txBody>
          <a:bodyPr wrap="square">
            <a:spAutoFit/>
          </a:bodyPr>
          <a:lstStyle/>
          <a:p>
            <a:pPr algn="ctr"/>
            <a:r>
              <a:rPr lang="vi-VN" sz="2500" b="1">
                <a:solidFill>
                  <a:srgbClr val="002060"/>
                </a:solidFill>
                <a:latin typeface="Times New Roman" pitchFamily="18" charset="0"/>
                <a:cs typeface="Times New Roman" pitchFamily="18" charset="0"/>
              </a:rPr>
              <a:t>Không vội vàng phản ứng để cảm xúc không ảnh hưởng đến bản thân và người khác trong từng tình huống</a:t>
            </a:r>
            <a:endParaRPr lang="en-US" sz="2500" b="1">
              <a:solidFill>
                <a:srgbClr val="00206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81" y="1994719"/>
            <a:ext cx="4422209" cy="401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97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1</a:t>
            </a:r>
            <a:endParaRPr lang="en-US" sz="2600" b="1" dirty="0">
              <a:solidFill>
                <a:srgbClr val="0000CC"/>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281" y="850525"/>
            <a:ext cx="10931791" cy="759911"/>
          </a:xfrm>
          <a:prstGeom prst="rect">
            <a:avLst/>
          </a:prstGeom>
        </p:spPr>
      </p:pic>
      <p:sp>
        <p:nvSpPr>
          <p:cNvPr id="7" name="TextBox 6">
            <a:extLst>
              <a:ext uri="{FF2B5EF4-FFF2-40B4-BE49-F238E27FC236}">
                <a16:creationId xmlns:a16="http://schemas.microsoft.com/office/drawing/2014/main" id="{23E28E47-60F9-423C-B866-1FA8E553999F}"/>
              </a:ext>
            </a:extLst>
          </p:cNvPr>
          <p:cNvSpPr txBox="1"/>
          <p:nvPr/>
        </p:nvSpPr>
        <p:spPr>
          <a:xfrm>
            <a:off x="1633928" y="898263"/>
            <a:ext cx="9368802" cy="553998"/>
          </a:xfrm>
          <a:prstGeom prst="rect">
            <a:avLst/>
          </a:prstGeom>
          <a:noFill/>
        </p:spPr>
        <p:txBody>
          <a:bodyPr wrap="square" rtlCol="0">
            <a:spAutoFit/>
          </a:bodyPr>
          <a:lstStyle/>
          <a:p>
            <a:pPr lvl="0" algn="ctr">
              <a:defRPr/>
            </a:pPr>
            <a:r>
              <a:rPr lang="vi-VN" sz="3000" b="1">
                <a:solidFill>
                  <a:srgbClr val="FF0000"/>
                </a:solidFill>
                <a:latin typeface="Times New Roman" pitchFamily="18" charset="0"/>
                <a:cs typeface="Times New Roman" pitchFamily="18" charset="0"/>
              </a:rPr>
              <a:t>Sử dụng ngôn ngữ để quản lí cảm xúc</a:t>
            </a:r>
          </a:p>
        </p:txBody>
      </p:sp>
      <p:sp>
        <p:nvSpPr>
          <p:cNvPr id="18" name="Rectangle 17"/>
          <p:cNvSpPr/>
          <p:nvPr/>
        </p:nvSpPr>
        <p:spPr>
          <a:xfrm>
            <a:off x="6414449" y="2197492"/>
            <a:ext cx="5560330"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Nói năng hoà nhã, nhẹ nhàng để không xảy ra xung đột trong các mối quan hê.</a:t>
            </a:r>
          </a:p>
        </p:txBody>
      </p:sp>
      <p:sp>
        <p:nvSpPr>
          <p:cNvPr id="19" name="Rectangle 18"/>
          <p:cNvSpPr/>
          <p:nvPr/>
        </p:nvSpPr>
        <p:spPr>
          <a:xfrm>
            <a:off x="764276" y="2197492"/>
            <a:ext cx="5431387"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Tích cực dùng ngôn ngữ động viên, khích lệ chính bản thân</a:t>
            </a:r>
          </a:p>
        </p:txBody>
      </p:sp>
      <p:sp>
        <p:nvSpPr>
          <p:cNvPr id="20" name="Rectangle 19"/>
          <p:cNvSpPr/>
          <p:nvPr/>
        </p:nvSpPr>
        <p:spPr>
          <a:xfrm>
            <a:off x="764275" y="3264090"/>
            <a:ext cx="5431387"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Không than thân trách phận để tránh những cảm xúc tiêu cực cho chính mình</a:t>
            </a:r>
            <a:endParaRPr lang="en-US" sz="2400" b="1">
              <a:solidFill>
                <a:srgbClr val="002060"/>
              </a:solidFill>
              <a:latin typeface="Times New Roman" pitchFamily="18" charset="0"/>
              <a:cs typeface="Times New Roman" pitchFamily="18" charset="0"/>
            </a:endParaRPr>
          </a:p>
        </p:txBody>
      </p:sp>
      <p:sp>
        <p:nvSpPr>
          <p:cNvPr id="21" name="Rectangle 20"/>
          <p:cNvSpPr/>
          <p:nvPr/>
        </p:nvSpPr>
        <p:spPr>
          <a:xfrm>
            <a:off x="764274" y="4358390"/>
            <a:ext cx="5431387"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Tăng cường khen, ghi nhận mọi người</a:t>
            </a:r>
            <a:endParaRPr lang="en-US" sz="2400" b="1">
              <a:solidFill>
                <a:srgbClr val="002060"/>
              </a:solidFill>
              <a:latin typeface="Times New Roman" pitchFamily="18" charset="0"/>
              <a:cs typeface="Times New Roman" pitchFamily="18" charset="0"/>
            </a:endParaRPr>
          </a:p>
        </p:txBody>
      </p:sp>
      <p:sp>
        <p:nvSpPr>
          <p:cNvPr id="22" name="Rectangle 21"/>
          <p:cNvSpPr/>
          <p:nvPr/>
        </p:nvSpPr>
        <p:spPr>
          <a:xfrm>
            <a:off x="764273" y="5468407"/>
            <a:ext cx="5431387" cy="91419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a:solidFill>
                  <a:srgbClr val="002060"/>
                </a:solidFill>
                <a:latin typeface="Times New Roman" pitchFamily="18" charset="0"/>
                <a:cs typeface="Times New Roman" pitchFamily="18" charset="0"/>
              </a:rPr>
              <a:t>Không chê bai, không phản ứng gay gắt hay bác bỏ ý kiến người khác</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173" y="3264090"/>
            <a:ext cx="41338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314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barn(inVertical)">
                                      <p:cBhvr>
                                        <p:cTn id="14" dur="500"/>
                                        <p:tgtEl>
                                          <p:spTgt spid="1024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sp>
        <p:nvSpPr>
          <p:cNvPr id="8" name="Rectangle 7"/>
          <p:cNvSpPr/>
          <p:nvPr/>
        </p:nvSpPr>
        <p:spPr>
          <a:xfrm>
            <a:off x="5432279" y="2780517"/>
            <a:ext cx="5923128" cy="2739211"/>
          </a:xfrm>
          <a:prstGeom prst="rect">
            <a:avLst/>
          </a:prstGeom>
          <a:noFill/>
          <a:ln>
            <a:noFill/>
          </a:ln>
        </p:spPr>
        <p:txBody>
          <a:bodyPr wrap="square">
            <a:spAutoFit/>
          </a:bodyPr>
          <a:lstStyle/>
          <a:p>
            <a:pPr algn="ctr"/>
            <a:r>
              <a:rPr lang="vi-VN" sz="4300" b="1" i="1">
                <a:solidFill>
                  <a:schemeClr val="bg1"/>
                </a:solidFill>
                <a:latin typeface="Times New Roman" pitchFamily="18" charset="0"/>
                <a:cs typeface="Times New Roman" pitchFamily="18" charset="0"/>
              </a:rPr>
              <a:t>Đóng vai thể</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 hiện sự tuân thủ </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quy định của </a:t>
            </a:r>
            <a:r>
              <a:rPr lang="en-US" sz="4300" b="1" i="1">
                <a:solidFill>
                  <a:schemeClr val="bg1"/>
                </a:solidFill>
                <a:latin typeface="Times New Roman" pitchFamily="18" charset="0"/>
                <a:cs typeface="Times New Roman" pitchFamily="18" charset="0"/>
              </a:rPr>
              <a:t>nhà trường </a:t>
            </a:r>
            <a:r>
              <a:rPr lang="vi-VN" sz="4300" b="1" i="1">
                <a:solidFill>
                  <a:schemeClr val="bg1"/>
                </a:solidFill>
                <a:latin typeface="Times New Roman" pitchFamily="18" charset="0"/>
                <a:cs typeface="Times New Roman" pitchFamily="18" charset="0"/>
              </a:rPr>
              <a:t>trong các tình huống</a:t>
            </a:r>
            <a:r>
              <a:rPr lang="en-US" sz="4300" b="1" i="1">
                <a:solidFill>
                  <a:schemeClr val="bg1"/>
                </a:solidFill>
                <a:latin typeface="Times New Roman" pitchFamily="18" charset="0"/>
                <a:cs typeface="Times New Roman" pitchFamily="18" charset="0"/>
              </a:rPr>
              <a:t> sau</a:t>
            </a:r>
          </a:p>
        </p:txBody>
      </p:sp>
      <p:sp>
        <p:nvSpPr>
          <p:cNvPr id="9" name="Rectangle 8"/>
          <p:cNvSpPr/>
          <p:nvPr/>
        </p:nvSpPr>
        <p:spPr>
          <a:xfrm>
            <a:off x="5584679" y="2932917"/>
            <a:ext cx="5923128" cy="2739211"/>
          </a:xfrm>
          <a:prstGeom prst="rect">
            <a:avLst/>
          </a:prstGeom>
          <a:noFill/>
          <a:ln>
            <a:noFill/>
          </a:ln>
        </p:spPr>
        <p:txBody>
          <a:bodyPr wrap="square">
            <a:spAutoFit/>
          </a:bodyPr>
          <a:lstStyle/>
          <a:p>
            <a:pPr algn="ctr"/>
            <a:r>
              <a:rPr lang="vi-VN" sz="4300" b="1" i="1">
                <a:solidFill>
                  <a:schemeClr val="bg1"/>
                </a:solidFill>
                <a:latin typeface="Times New Roman" pitchFamily="18" charset="0"/>
                <a:cs typeface="Times New Roman" pitchFamily="18" charset="0"/>
              </a:rPr>
              <a:t>Đóng vai thể</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 hiện sự tuân thủ </a:t>
            </a:r>
            <a:endParaRPr lang="en-US" sz="4300" b="1" i="1">
              <a:solidFill>
                <a:schemeClr val="bg1"/>
              </a:solidFill>
              <a:latin typeface="Times New Roman" pitchFamily="18" charset="0"/>
              <a:cs typeface="Times New Roman" pitchFamily="18" charset="0"/>
            </a:endParaRPr>
          </a:p>
          <a:p>
            <a:pPr algn="ctr"/>
            <a:r>
              <a:rPr lang="vi-VN" sz="4300" b="1" i="1">
                <a:solidFill>
                  <a:schemeClr val="bg1"/>
                </a:solidFill>
                <a:latin typeface="Times New Roman" pitchFamily="18" charset="0"/>
                <a:cs typeface="Times New Roman" pitchFamily="18" charset="0"/>
              </a:rPr>
              <a:t>quy định của </a:t>
            </a:r>
            <a:r>
              <a:rPr lang="en-US" sz="4300" b="1" i="1">
                <a:solidFill>
                  <a:schemeClr val="bg1"/>
                </a:solidFill>
                <a:latin typeface="Times New Roman" pitchFamily="18" charset="0"/>
                <a:cs typeface="Times New Roman" pitchFamily="18" charset="0"/>
              </a:rPr>
              <a:t>nhà trường </a:t>
            </a:r>
            <a:r>
              <a:rPr lang="vi-VN" sz="4300" b="1" i="1">
                <a:solidFill>
                  <a:schemeClr val="bg1"/>
                </a:solidFill>
                <a:latin typeface="Times New Roman" pitchFamily="18" charset="0"/>
                <a:cs typeface="Times New Roman" pitchFamily="18" charset="0"/>
              </a:rPr>
              <a:t>trong các tình huống</a:t>
            </a:r>
            <a:r>
              <a:rPr lang="en-US" sz="4300" b="1" i="1">
                <a:solidFill>
                  <a:schemeClr val="bg1"/>
                </a:solidFill>
                <a:latin typeface="Times New Roman" pitchFamily="18" charset="0"/>
                <a:cs typeface="Times New Roman" pitchFamily="18" charset="0"/>
              </a:rPr>
              <a:t> sau</a:t>
            </a:r>
          </a:p>
        </p:txBody>
      </p:sp>
      <p:grpSp>
        <p:nvGrpSpPr>
          <p:cNvPr id="10" name="Group 9"/>
          <p:cNvGrpSpPr/>
          <p:nvPr/>
        </p:nvGrpSpPr>
        <p:grpSpPr>
          <a:xfrm>
            <a:off x="5536432" y="1169864"/>
            <a:ext cx="5917250" cy="5087054"/>
            <a:chOff x="3596019" y="-415882"/>
            <a:chExt cx="5525909" cy="5496630"/>
          </a:xfrm>
        </p:grpSpPr>
        <p:pic>
          <p:nvPicPr>
            <p:cNvPr id="11" name="Picture 10">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12" name="TextBox 11">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13" name="6-Point Star 12"/>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854" y="1104883"/>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814416" y="1900294"/>
            <a:ext cx="5063176" cy="3416320"/>
          </a:xfrm>
          <a:prstGeom prst="rect">
            <a:avLst/>
          </a:prstGeom>
        </p:spPr>
        <p:txBody>
          <a:bodyPr wrap="square">
            <a:spAutoFit/>
          </a:bodyPr>
          <a:lstStyle/>
          <a:p>
            <a:pPr algn="ctr">
              <a:lnSpc>
                <a:spcPct val="150000"/>
              </a:lnSpc>
            </a:pPr>
            <a:r>
              <a:rPr lang="en-US" sz="3600" b="1">
                <a:solidFill>
                  <a:srgbClr val="C00000"/>
                </a:solidFill>
                <a:latin typeface="Times New Roman" pitchFamily="18" charset="0"/>
                <a:cs typeface="Times New Roman" pitchFamily="18" charset="0"/>
              </a:rPr>
              <a:t>Phân công theo nhóm và thực hành cách ứng xử trong các tình huống sau:</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630" y="2698429"/>
            <a:ext cx="4787205" cy="3558489"/>
          </a:xfrm>
          <a:prstGeom prst="rect">
            <a:avLst/>
          </a:prstGeom>
        </p:spPr>
      </p:pic>
    </p:spTree>
    <p:extLst>
      <p:ext uri="{BB962C8B-B14F-4D97-AF65-F5344CB8AC3E}">
        <p14:creationId xmlns:p14="http://schemas.microsoft.com/office/powerpoint/2010/main" val="15224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sp>
        <p:nvSpPr>
          <p:cNvPr id="10" name="Rounded Rectangle 9"/>
          <p:cNvSpPr/>
          <p:nvPr/>
        </p:nvSpPr>
        <p:spPr>
          <a:xfrm>
            <a:off x="655039" y="1191002"/>
            <a:ext cx="11300399" cy="115691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a:solidFill>
                  <a:srgbClr val="C00000"/>
                </a:solidFill>
                <a:latin typeface="Times New Roman" pitchFamily="18" charset="0"/>
                <a:cs typeface="Times New Roman" pitchFamily="18" charset="0"/>
              </a:rPr>
              <a:t>Nhóm 1,2 – Tình huống 1: </a:t>
            </a:r>
            <a:r>
              <a:rPr lang="vi-VN" sz="2300">
                <a:solidFill>
                  <a:srgbClr val="002060"/>
                </a:solidFill>
                <a:latin typeface="Times New Roman" pitchFamily="18" charset="0"/>
                <a:cs typeface="Times New Roman" pitchFamily="18" charset="0"/>
              </a:rPr>
              <a:t>Trong lớp có ba bạn chơi thân với nhau, bạn nữ tên H và hai bạn nam tên M và Q. Gần đây, H thể hiện thân thiện với M hơn. Q cảm thấy chạnh lòng và không biết nên phải làm gì và thể hiện thế nào cho phù hợp. Nếu là Q em nên làm gì?</a:t>
            </a:r>
            <a:endParaRPr lang="en-US" sz="2300" dirty="0">
              <a:solidFill>
                <a:srgbClr val="002060"/>
              </a:solidFill>
              <a:latin typeface="Times New Roman" pitchFamily="18" charset="0"/>
              <a:cs typeface="Times New Roman" pitchFamily="18" charset="0"/>
            </a:endParaRPr>
          </a:p>
        </p:txBody>
      </p:sp>
      <p:sp>
        <p:nvSpPr>
          <p:cNvPr id="11" name="Rounded Rectangle 10"/>
          <p:cNvSpPr/>
          <p:nvPr/>
        </p:nvSpPr>
        <p:spPr>
          <a:xfrm>
            <a:off x="655037" y="2593078"/>
            <a:ext cx="11300399" cy="164050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a:solidFill>
                  <a:srgbClr val="C00000"/>
                </a:solidFill>
                <a:latin typeface="Times New Roman" pitchFamily="18" charset="0"/>
                <a:cs typeface="Times New Roman" pitchFamily="18" charset="0"/>
              </a:rPr>
              <a:t>Nhóm 3,4 – Tình huống 2: </a:t>
            </a:r>
            <a:r>
              <a:rPr lang="vi-VN" sz="2300">
                <a:solidFill>
                  <a:srgbClr val="002060"/>
                </a:solidFill>
                <a:latin typeface="Times New Roman" pitchFamily="18" charset="0"/>
                <a:cs typeface="Times New Roman" pitchFamily="18" charset="0"/>
              </a:rPr>
              <a:t>Đi học về muộn, bố hỏi K: Hôm nay con lại đi chơi đâu mà về muộn thế? Nghe thấy vậy, K bức xúc nói: Tại sao bố mẹ lúc nào cũng nghĩ con đi chơi là sao, con còn bao nhiêu việc khác chứ K vùng vàng bỏ vào phòng, đóng sập cửa lại. Nếu là K, em nên làm gì?</a:t>
            </a:r>
            <a:endParaRPr lang="en-US" sz="2300" dirty="0">
              <a:solidFill>
                <a:srgbClr val="002060"/>
              </a:solidFill>
              <a:latin typeface="Times New Roman" pitchFamily="18" charset="0"/>
              <a:cs typeface="Times New Roman" pitchFamily="18" charset="0"/>
            </a:endParaRPr>
          </a:p>
        </p:txBody>
      </p:sp>
      <p:sp>
        <p:nvSpPr>
          <p:cNvPr id="12" name="Rounded Rectangle 11"/>
          <p:cNvSpPr/>
          <p:nvPr/>
        </p:nvSpPr>
        <p:spPr>
          <a:xfrm>
            <a:off x="655038" y="4435525"/>
            <a:ext cx="11300399" cy="2047164"/>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a:solidFill>
                  <a:srgbClr val="C00000"/>
                </a:solidFill>
                <a:latin typeface="Times New Roman" pitchFamily="18" charset="0"/>
                <a:cs typeface="Times New Roman" pitchFamily="18" charset="0"/>
              </a:rPr>
              <a:t>Nhóm 5,6 – Tình huống 3: </a:t>
            </a:r>
            <a:r>
              <a:rPr lang="vi-VN" sz="2300">
                <a:solidFill>
                  <a:srgbClr val="002060"/>
                </a:solidFill>
                <a:latin typeface="Times New Roman" pitchFamily="18" charset="0"/>
                <a:cs typeface="Times New Roman" pitchFamily="18" charset="0"/>
              </a:rPr>
              <a:t>T nhận được tin đạt giải cao trong kì thi học sinh giỏi của trường. Vừa về đến nhà, T gọi to: Bố mẹ ơi, con đạt được ước mơ rồi. Đúng lúc đó, bố mẹ đang mắng em trai về việc chính mảng trong học tập. Bố mẹ chúc mừng T và nêu gương luôn cho em trai. Cảm xúc của T trùng xuống. T nên ứng xử thế nào trong trường hợp này? T nên trao đổi với bố mẹ về cách ứng xử như thế nào với em trai để em không bị khó xử.</a:t>
            </a:r>
            <a:endParaRPr lang="en-US" sz="23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7923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HOẠT ĐỘNG 2</a:t>
            </a:r>
            <a:endParaRPr lang="en-US" sz="2600" b="1" dirty="0">
              <a:solidFill>
                <a:srgbClr val="0000CC"/>
              </a:solidFill>
              <a:latin typeface="Times New Roman" pitchFamily="18" charset="0"/>
              <a:cs typeface="Times New Roman" pitchFamily="18" charset="0"/>
            </a:endParaRPr>
          </a:p>
        </p:txBody>
      </p:sp>
      <p:sp>
        <p:nvSpPr>
          <p:cNvPr id="10" name="Rounded Rectangle 9"/>
          <p:cNvSpPr/>
          <p:nvPr/>
        </p:nvSpPr>
        <p:spPr>
          <a:xfrm>
            <a:off x="655039" y="1191002"/>
            <a:ext cx="11300399" cy="115691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a:solidFill>
                  <a:srgbClr val="C00000"/>
                </a:solidFill>
                <a:latin typeface="Times New Roman" pitchFamily="18" charset="0"/>
                <a:cs typeface="Times New Roman" pitchFamily="18" charset="0"/>
              </a:rPr>
              <a:t>Nhóm 1,2 – Tình huống 1: </a:t>
            </a:r>
            <a:r>
              <a:rPr lang="vi-VN" sz="2300">
                <a:solidFill>
                  <a:srgbClr val="002060"/>
                </a:solidFill>
                <a:latin typeface="Times New Roman" pitchFamily="18" charset="0"/>
                <a:cs typeface="Times New Roman" pitchFamily="18" charset="0"/>
              </a:rPr>
              <a:t>Trong lớp có ba bạn chơi thân với nhau, bạn nữ tên H và hai bạn nam tên M và Q. Gần đây, H thể hiện thân thiện với M hơn. Q cảm thấy chạnh lòng và không biết nên phải làm gì và thể hiện thế nào cho phù hợp. Nếu là Q em nên làm gì?</a:t>
            </a:r>
            <a:endParaRPr lang="en-US" sz="2300" dirty="0">
              <a:solidFill>
                <a:srgbClr val="002060"/>
              </a:solidFill>
              <a:latin typeface="Times New Roman" pitchFamily="18" charset="0"/>
              <a:cs typeface="Times New Roman" pitchFamily="18" charset="0"/>
            </a:endParaRPr>
          </a:p>
        </p:txBody>
      </p:sp>
      <p:sp>
        <p:nvSpPr>
          <p:cNvPr id="7" name="Rectangle 6"/>
          <p:cNvSpPr/>
          <p:nvPr/>
        </p:nvSpPr>
        <p:spPr>
          <a:xfrm>
            <a:off x="805541" y="3302757"/>
            <a:ext cx="10672227" cy="328228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just">
              <a:lnSpc>
                <a:spcPct val="120000"/>
              </a:lnSpc>
              <a:buFont typeface="Wingdings" pitchFamily="2" charset="2"/>
              <a:buChar char="Ø"/>
            </a:pPr>
            <a:r>
              <a:rPr lang="vi-VN" sz="2500" b="1">
                <a:solidFill>
                  <a:srgbClr val="002060"/>
                </a:solidFill>
                <a:latin typeface="Times New Roman" pitchFamily="18" charset="0"/>
                <a:cs typeface="Times New Roman" pitchFamily="18" charset="0"/>
              </a:rPr>
              <a:t>H nên ứng xử tế nhị trong khi thể hiện thiện chí với M. M cũng giữ ý hơn khi nhận được sự "chăm sóc" đặc biệt của H. Q có thể nói thẳng với hai bạn sự tế nhị trong ứng xử, đồng thời cũng không cố chấp với cách ứng xử của hai bạn. </a:t>
            </a:r>
            <a:endParaRPr lang="en-US" sz="2500" b="1">
              <a:solidFill>
                <a:srgbClr val="002060"/>
              </a:solidFill>
              <a:latin typeface="Times New Roman" pitchFamily="18" charset="0"/>
              <a:cs typeface="Times New Roman" pitchFamily="18" charset="0"/>
            </a:endParaRPr>
          </a:p>
          <a:p>
            <a:pPr marL="342900" indent="-342900" algn="just">
              <a:lnSpc>
                <a:spcPct val="120000"/>
              </a:lnSpc>
              <a:buFont typeface="Wingdings" pitchFamily="2" charset="2"/>
              <a:buChar char="Ø"/>
            </a:pPr>
            <a:r>
              <a:rPr lang="vi-VN" sz="2500" b="1">
                <a:solidFill>
                  <a:srgbClr val="002060"/>
                </a:solidFill>
                <a:latin typeface="Times New Roman" pitchFamily="18" charset="0"/>
                <a:cs typeface="Times New Roman" pitchFamily="18" charset="0"/>
              </a:rPr>
              <a:t>Q nên trò chuyện với H để hiểu rõ hơn về tình bạn giữa cô ấy và M. Em có thể thể hiện sự quan tâm đến H và chia sẻ cùng cô ấy về tình bạn của họ.</a:t>
            </a:r>
          </a:p>
        </p:txBody>
      </p:sp>
      <p:sp>
        <p:nvSpPr>
          <p:cNvPr id="2" name="Down Arrow 1"/>
          <p:cNvSpPr/>
          <p:nvPr/>
        </p:nvSpPr>
        <p:spPr>
          <a:xfrm>
            <a:off x="5663821" y="2347914"/>
            <a:ext cx="477833" cy="954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49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4701</TotalTime>
  <Words>1342</Words>
  <Application>Microsoft Office PowerPoint</Application>
  <PresentationFormat>Màn hình rộng</PresentationFormat>
  <Paragraphs>64</Paragraphs>
  <Slides>16</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16</vt:i4>
      </vt:variant>
    </vt:vector>
  </HeadingPairs>
  <TitlesOfParts>
    <vt:vector size="22" baseType="lpstr">
      <vt:lpstr>Times New Roman</vt:lpstr>
      <vt:lpstr>Wingdings</vt:lpstr>
      <vt:lpstr>Calibri Light</vt:lpstr>
      <vt:lpstr>Arial</vt:lpstr>
      <vt:lpstr>Calibri</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485</cp:revision>
  <dcterms:created xsi:type="dcterms:W3CDTF">2018-05-10T00:06:18Z</dcterms:created>
  <dcterms:modified xsi:type="dcterms:W3CDTF">2024-10-14T15:04:25Z</dcterms:modified>
</cp:coreProperties>
</file>